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7" r:id="rId2"/>
    <p:sldId id="323" r:id="rId3"/>
    <p:sldId id="324" r:id="rId4"/>
    <p:sldId id="389" r:id="rId5"/>
    <p:sldId id="390" r:id="rId6"/>
    <p:sldId id="391" r:id="rId7"/>
    <p:sldId id="396" r:id="rId8"/>
    <p:sldId id="392" r:id="rId9"/>
    <p:sldId id="405" r:id="rId10"/>
    <p:sldId id="406" r:id="rId11"/>
    <p:sldId id="393" r:id="rId12"/>
    <p:sldId id="397" r:id="rId13"/>
    <p:sldId id="401" r:id="rId14"/>
    <p:sldId id="402" r:id="rId15"/>
    <p:sldId id="403" r:id="rId16"/>
    <p:sldId id="404" r:id="rId17"/>
    <p:sldId id="367" r:id="rId18"/>
    <p:sldId id="366" r:id="rId19"/>
    <p:sldId id="363" r:id="rId20"/>
    <p:sldId id="364" r:id="rId21"/>
    <p:sldId id="355" r:id="rId22"/>
    <p:sldId id="261" r:id="rId23"/>
    <p:sldId id="262" r:id="rId24"/>
    <p:sldId id="265" r:id="rId25"/>
    <p:sldId id="263" r:id="rId26"/>
    <p:sldId id="264" r:id="rId27"/>
    <p:sldId id="267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293" r:id="rId4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FFFFCC"/>
    <a:srgbClr val="FFCC99"/>
    <a:srgbClr val="FF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2" autoAdjust="0"/>
    <p:restoredTop sz="94695" autoAdjust="0"/>
  </p:normalViewPr>
  <p:slideViewPr>
    <p:cSldViewPr>
      <p:cViewPr>
        <p:scale>
          <a:sx n="100" d="100"/>
          <a:sy n="100" d="100"/>
        </p:scale>
        <p:origin x="-4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4"/>
    </p:cViewPr>
  </p:sorterViewPr>
  <p:notesViewPr>
    <p:cSldViewPr>
      <p:cViewPr varScale="1">
        <p:scale>
          <a:sx n="73" d="100"/>
          <a:sy n="73" d="100"/>
        </p:scale>
        <p:origin x="-216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FF4F0-223B-49DF-95F0-B18F742DA1C5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62CD0-A5AE-405E-BE7C-2DD218AA1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2E050-B469-4328-826F-0D72E8EC8EF0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EBB-95E5-4584-AB0C-AB93698AA5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8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3BEBB-95E5-4584-AB0C-AB93698AA55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B5C78B-0C18-4B97-9653-40674D8C814E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9371F4-3AF5-434A-9185-49BA2D057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41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mupdate.com/wp-content/uploads/2013/05/useful-java-appl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80" y="838200"/>
            <a:ext cx="8367520" cy="53088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1371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CS-0401</a:t>
            </a:r>
          </a:p>
          <a:p>
            <a:r>
              <a:rPr lang="en-US" sz="2400" b="1" cap="all" dirty="0" smtClean="0"/>
              <a:t>INTERMEDIATE PROGRAMMING </a:t>
            </a:r>
            <a:br>
              <a:rPr lang="en-US" sz="2400" b="1" cap="all" dirty="0" smtClean="0"/>
            </a:br>
            <a:r>
              <a:rPr lang="en-US" sz="2400" b="1" cap="all" dirty="0" smtClean="0"/>
              <a:t>USING JAVA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962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Prof. Dr. Paulo </a:t>
            </a:r>
            <a:r>
              <a:rPr lang="en-US" sz="2400" b="1" dirty="0" err="1" smtClean="0"/>
              <a:t>Brasko</a:t>
            </a:r>
            <a:r>
              <a:rPr lang="en-US" sz="2400" b="1" dirty="0" smtClean="0"/>
              <a:t> Ferreira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334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Spring 2018</a:t>
            </a:r>
            <a:endParaRPr lang="en-US" sz="24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erreipb\AppData\Local\Temp\PK79D9.tmp\computer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1081520"/>
            <a:ext cx="1300593" cy="13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erreipb\AppData\Local\Temp\PK8F9B.tmp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72" y="5132920"/>
            <a:ext cx="1300593" cy="13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erreipb\AppData\Local\Temp\PKBDDE.tmp\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5607"/>
            <a:ext cx="1300593" cy="13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erreipb\AppData\Local\Temp\PKD890.tmp\scrip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50" y="5132922"/>
            <a:ext cx="1380624" cy="13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5778574" y="2563828"/>
            <a:ext cx="927026" cy="4623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40269" y="1538011"/>
            <a:ext cx="1715363" cy="2144695"/>
            <a:chOff x="3540269" y="1538011"/>
            <a:chExt cx="1715363" cy="2144695"/>
          </a:xfrm>
        </p:grpSpPr>
        <p:grpSp>
          <p:nvGrpSpPr>
            <p:cNvPr id="5" name="Group 4"/>
            <p:cNvGrpSpPr/>
            <p:nvPr/>
          </p:nvGrpSpPr>
          <p:grpSpPr>
            <a:xfrm>
              <a:off x="3540269" y="1907345"/>
              <a:ext cx="1715363" cy="1775361"/>
              <a:chOff x="3540703" y="2094383"/>
              <a:chExt cx="1715363" cy="177536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540703" y="2094383"/>
                <a:ext cx="1715363" cy="17753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7" name="Picture 3" descr="C:\Users\ferreipb\AppData\Local\Temp\PK64A3.tmp\computer-1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2320636"/>
                <a:ext cx="1300593" cy="1300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597891" y="1538011"/>
              <a:ext cx="16001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Your program 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3478" y="1081520"/>
            <a:ext cx="2425413" cy="1944701"/>
            <a:chOff x="823478" y="1081520"/>
            <a:chExt cx="2425413" cy="1944701"/>
          </a:xfrm>
        </p:grpSpPr>
        <p:sp>
          <p:nvSpPr>
            <p:cNvPr id="6" name="Right Arrow 5"/>
            <p:cNvSpPr/>
            <p:nvPr/>
          </p:nvSpPr>
          <p:spPr>
            <a:xfrm>
              <a:off x="2486891" y="2563828"/>
              <a:ext cx="762000" cy="4623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478" y="1081520"/>
              <a:ext cx="1326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Get </a:t>
              </a:r>
              <a:r>
                <a:rPr lang="en-US" dirty="0">
                  <a:solidFill>
                    <a:schemeClr val="bg1"/>
                  </a:solidFill>
                </a:rPr>
                <a:t>data </a:t>
              </a:r>
              <a:r>
                <a:rPr lang="en-US" dirty="0" smtClean="0">
                  <a:solidFill>
                    <a:schemeClr val="bg1"/>
                  </a:solidFill>
                </a:rPr>
                <a:t>in 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35264" y="156775"/>
            <a:ext cx="2605265" cy="1903219"/>
            <a:chOff x="6335264" y="156775"/>
            <a:chExt cx="2605265" cy="1903219"/>
          </a:xfrm>
        </p:grpSpPr>
        <p:pic>
          <p:nvPicPr>
            <p:cNvPr id="1030" name="Picture 6" descr="C:\Users\ferreipb\AppData\Local\Temp\PKA8D7.tmp\file-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029" y="759401"/>
              <a:ext cx="1300593" cy="13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35264" y="156775"/>
              <a:ext cx="26052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Store data via </a:t>
              </a:r>
              <a:r>
                <a:rPr lang="en-US" dirty="0" smtClean="0">
                  <a:solidFill>
                    <a:schemeClr val="bg1"/>
                  </a:solidFill>
                </a:rPr>
                <a:t/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Identifiers </a:t>
              </a:r>
              <a:r>
                <a:rPr lang="en-US" dirty="0">
                  <a:solidFill>
                    <a:schemeClr val="bg1"/>
                  </a:solidFill>
                </a:rPr>
                <a:t>and Variables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51564" y="4345996"/>
            <a:ext cx="1785361" cy="1863914"/>
            <a:chOff x="7051614" y="3893618"/>
            <a:chExt cx="1785361" cy="1863914"/>
          </a:xfrm>
        </p:grpSpPr>
        <p:pic>
          <p:nvPicPr>
            <p:cNvPr id="1033" name="Picture 9" descr="C:\Users\ferreipb\AppData\Local\Temp\PK12B3.tmp\technolog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029" y="3893618"/>
              <a:ext cx="1300593" cy="13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051614" y="5111201"/>
              <a:ext cx="17853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Statements and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Expressions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05599" y="2317168"/>
            <a:ext cx="2031325" cy="1647828"/>
            <a:chOff x="6705600" y="2133598"/>
            <a:chExt cx="2031325" cy="1647828"/>
          </a:xfrm>
        </p:grpSpPr>
        <p:pic>
          <p:nvPicPr>
            <p:cNvPr id="1026" name="Picture 2" descr="C:\Users\ferreipb\AppData\Local\Temp\PK594D.tmp\arrow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948" y="2480833"/>
              <a:ext cx="1300593" cy="13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705600" y="213359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Control Structures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26563" y="3964997"/>
            <a:ext cx="1514197" cy="1229214"/>
            <a:chOff x="3626563" y="3964997"/>
            <a:chExt cx="1514197" cy="1229214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4016950" y="4114800"/>
              <a:ext cx="762000" cy="4623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26563" y="4824879"/>
              <a:ext cx="1514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Get </a:t>
              </a:r>
              <a:r>
                <a:rPr lang="en-US" dirty="0">
                  <a:solidFill>
                    <a:schemeClr val="bg1"/>
                  </a:solidFill>
                </a:rPr>
                <a:t>data </a:t>
              </a:r>
              <a:r>
                <a:rPr lang="en-US" dirty="0" smtClean="0">
                  <a:solidFill>
                    <a:schemeClr val="bg1"/>
                  </a:solidFill>
                </a:rPr>
                <a:t>out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20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is a set of instructions</a:t>
            </a:r>
          </a:p>
          <a:p>
            <a:r>
              <a:rPr lang="en-US" dirty="0" smtClean="0"/>
              <a:t>Different types of programming languages out there: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76887"/>
              </p:ext>
            </p:extLst>
          </p:nvPr>
        </p:nvGraphicFramePr>
        <p:xfrm>
          <a:off x="1371600" y="2971800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2247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</a:tr>
              <a:tr h="322470">
                <a:tc>
                  <a:txBody>
                    <a:bodyPr/>
                    <a:lstStyle/>
                    <a:p>
                      <a:pPr marL="0" lvl="1" indent="0"/>
                      <a:r>
                        <a:rPr lang="en-US" dirty="0" smtClean="0"/>
                        <a:t>Fortran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</a:t>
                      </a:r>
                      <a:endParaRPr lang="en-US" dirty="0"/>
                    </a:p>
                  </a:txBody>
                  <a:tcPr/>
                </a:tc>
              </a:tr>
              <a:tr h="32247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JavaScript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  <a:endParaRPr lang="en-US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 Basic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5151715"/>
            <a:ext cx="8102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No language is best for every </a:t>
            </a:r>
            <a:r>
              <a:rPr lang="en-US" sz="2800" b="1" i="1" dirty="0" smtClean="0">
                <a:solidFill>
                  <a:srgbClr val="FFFF00"/>
                </a:solidFill>
              </a:rPr>
              <a:t>single application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362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914400" y="1600200"/>
            <a:ext cx="7010400" cy="1066800"/>
          </a:xfrm>
          <a:prstGeom prst="wedgeRoundRectCallout">
            <a:avLst>
              <a:gd name="adj1" fmla="val -38082"/>
              <a:gd name="adj2" fmla="val 138142"/>
              <a:gd name="adj3" fmla="val 16667"/>
            </a:avLst>
          </a:prstGeom>
          <a:solidFill>
            <a:srgbClr val="FFFFC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Why are we using Java instead of C++ to create our programs in this course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5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programming steps 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8" y="1295400"/>
            <a:ext cx="498763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62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57750"/>
            <a:ext cx="2228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ent Arrow 4"/>
          <p:cNvSpPr/>
          <p:nvPr/>
        </p:nvSpPr>
        <p:spPr>
          <a:xfrm rot="10800000" flipH="1">
            <a:off x="2386585" y="4743450"/>
            <a:ext cx="938784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5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4019371"/>
            <a:ext cx="604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743450"/>
            <a:ext cx="604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2964" y="3886200"/>
            <a:ext cx="604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2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Interpreter / compiler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667000" cy="181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371600" y="1219200"/>
            <a:ext cx="1752600" cy="838200"/>
          </a:xfrm>
          <a:prstGeom prst="wedgeRectCallout">
            <a:avLst>
              <a:gd name="adj1" fmla="val 48732"/>
              <a:gd name="adj2" fmla="val 9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morning!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57600" y="1219200"/>
            <a:ext cx="1752600" cy="838200"/>
            <a:chOff x="3657600" y="1219200"/>
            <a:chExt cx="1752600" cy="838200"/>
          </a:xfrm>
        </p:grpSpPr>
        <p:sp>
          <p:nvSpPr>
            <p:cNvPr id="6" name="Rectangular Callout 5"/>
            <p:cNvSpPr/>
            <p:nvPr/>
          </p:nvSpPr>
          <p:spPr>
            <a:xfrm>
              <a:off x="3657600" y="1219200"/>
              <a:ext cx="1752600" cy="838200"/>
            </a:xfrm>
            <a:prstGeom prst="wedgeRectCallout">
              <a:avLst>
                <a:gd name="adj1" fmla="val 5797"/>
                <a:gd name="adj2" fmla="val 931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251" y="1376362"/>
              <a:ext cx="118329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ular Callout 7"/>
          <p:cNvSpPr/>
          <p:nvPr/>
        </p:nvSpPr>
        <p:spPr>
          <a:xfrm>
            <a:off x="5715000" y="1219199"/>
            <a:ext cx="3276600" cy="838200"/>
          </a:xfrm>
          <a:prstGeom prst="wedgeRectCallout">
            <a:avLst>
              <a:gd name="adj1" fmla="val -42016"/>
              <a:gd name="adj2" fmla="val 9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(Happy because she finally understands what he is saying!)</a:t>
            </a:r>
            <a:endParaRPr lang="en-US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4572000"/>
            <a:ext cx="342900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86325"/>
            <a:ext cx="2228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triped Right Arrow 9"/>
          <p:cNvSpPr/>
          <p:nvPr/>
        </p:nvSpPr>
        <p:spPr>
          <a:xfrm>
            <a:off x="4038600" y="5181600"/>
            <a:ext cx="2209800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small problem in this picture…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286000" cy="252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3716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What happens if you are in a meeting with many people from different countries?</a:t>
            </a:r>
          </a:p>
          <a:p>
            <a:r>
              <a:rPr lang="en-US" sz="2400" dirty="0" smtClean="0"/>
              <a:t>- You would need an interpreter for each spoken language!!!</a:t>
            </a:r>
            <a:endParaRPr lang="en-US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42900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4291012"/>
            <a:ext cx="2381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ih.constantcontact.com/fs039/1101424782284/img/992.jpg?a=11070648393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4917249"/>
            <a:ext cx="469874" cy="50182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1185" y="4226730"/>
            <a:ext cx="927607" cy="50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2613" y="4221627"/>
            <a:ext cx="602184" cy="10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s://encrypted-tbn1.gstatic.com/images?q=tbn:ANd9GcTgxu4tcCC8sel0IHarubDqH8HadBiucuHivVaQC_3KwvobTqX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71642" y="4792521"/>
            <a:ext cx="589639" cy="707567"/>
          </a:xfrm>
          <a:prstGeom prst="rect">
            <a:avLst/>
          </a:prstGeom>
          <a:noFill/>
        </p:spPr>
      </p:pic>
      <p:pic>
        <p:nvPicPr>
          <p:cNvPr id="12" name="Picture 10" descr="http://2.bp.blogspot.com/-PmRZXhO5nxU/UUfan_3QEJI/AAAAAAAAAZU/usC8HOfBwII/s640/sports-cars-McLaren-P1-Cars-to-Wait-supercars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6435" y="5619294"/>
            <a:ext cx="970187" cy="646791"/>
          </a:xfrm>
          <a:prstGeom prst="rect">
            <a:avLst/>
          </a:prstGeom>
          <a:noFill/>
        </p:spPr>
      </p:pic>
      <p:pic>
        <p:nvPicPr>
          <p:cNvPr id="13" name="Picture 2" descr="https://encrypted-tbn2.gstatic.com/images?q=tbn:ANd9GcR2CgT5pczQ2qwD00JO2VKHV3G2Ogd1fummYY1cB9HuYHfHMPDtf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45703" y="5444329"/>
            <a:ext cx="669094" cy="669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4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1076324" cy="100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11" y="3067051"/>
            <a:ext cx="100529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96207"/>
            <a:ext cx="134026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286000" y="198120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&quot;No&quot; Symbol 8"/>
          <p:cNvSpPr/>
          <p:nvPr/>
        </p:nvSpPr>
        <p:spPr>
          <a:xfrm>
            <a:off x="2468146" y="1524000"/>
            <a:ext cx="959264" cy="1219200"/>
          </a:xfrm>
          <a:prstGeom prst="noSmoking">
            <a:avLst>
              <a:gd name="adj" fmla="val 107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flipV="1">
            <a:off x="1162049" y="2971800"/>
            <a:ext cx="619124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 flipV="1">
            <a:off x="4357687" y="3000375"/>
            <a:ext cx="619124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50" name="Picture 6" descr="Network Connectiv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66" y="3810000"/>
            <a:ext cx="337983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ent Arrow 15"/>
          <p:cNvSpPr/>
          <p:nvPr/>
        </p:nvSpPr>
        <p:spPr>
          <a:xfrm rot="16200000" flipH="1" flipV="1">
            <a:off x="6399987" y="2361387"/>
            <a:ext cx="1470856" cy="1121569"/>
          </a:xfrm>
          <a:prstGeom prst="bentArrow">
            <a:avLst>
              <a:gd name="adj1" fmla="val 13110"/>
              <a:gd name="adj2" fmla="val 18631"/>
              <a:gd name="adj3" fmla="val 28397"/>
              <a:gd name="adj4" fmla="val 4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86226"/>
            <a:ext cx="609601" cy="5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474571"/>
            <a:ext cx="609601" cy="5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97" y="4876800"/>
            <a:ext cx="609601" cy="5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2" y="5193306"/>
            <a:ext cx="609601" cy="5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01" y="5581651"/>
            <a:ext cx="609601" cy="5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5983880"/>
            <a:ext cx="609601" cy="59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Bent Arrow 23"/>
          <p:cNvSpPr/>
          <p:nvPr/>
        </p:nvSpPr>
        <p:spPr>
          <a:xfrm flipV="1">
            <a:off x="1223962" y="4533900"/>
            <a:ext cx="619124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V="1">
            <a:off x="4357687" y="4647800"/>
            <a:ext cx="619124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943600" y="3900487"/>
            <a:ext cx="762000" cy="304800"/>
          </a:xfrm>
          <a:prstGeom prst="wedgeRectCallout">
            <a:avLst>
              <a:gd name="adj1" fmla="val -12083"/>
              <a:gd name="adj2" fmla="val 17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27" name="Rectangular Callout 26"/>
          <p:cNvSpPr/>
          <p:nvPr/>
        </p:nvSpPr>
        <p:spPr>
          <a:xfrm>
            <a:off x="7086600" y="4576762"/>
            <a:ext cx="762000" cy="304800"/>
          </a:xfrm>
          <a:prstGeom prst="wedgeRectCallout">
            <a:avLst>
              <a:gd name="adj1" fmla="val -12083"/>
              <a:gd name="adj2" fmla="val 17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28" name="Rectangular Callout 27"/>
          <p:cNvSpPr/>
          <p:nvPr/>
        </p:nvSpPr>
        <p:spPr>
          <a:xfrm>
            <a:off x="7848600" y="4942673"/>
            <a:ext cx="1143000" cy="304800"/>
          </a:xfrm>
          <a:prstGeom prst="wedgeRectCallout">
            <a:avLst>
              <a:gd name="adj1" fmla="val -39583"/>
              <a:gd name="adj2" fmla="val 14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6" grpId="0" animBg="1"/>
      <p:bldP spid="24" grpId="0" animBg="1"/>
      <p:bldP spid="25" grpId="0" animBg="1"/>
      <p:bldP spid="11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Features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 is an Interpreted Language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9" y="1569895"/>
            <a:ext cx="7532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295400" y="1540903"/>
            <a:ext cx="1697101" cy="1037776"/>
            <a:chOff x="1295400" y="1540903"/>
            <a:chExt cx="1697101" cy="103777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199" y="1540903"/>
              <a:ext cx="1011302" cy="103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1295400" y="1905000"/>
              <a:ext cx="607159" cy="34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0400" y="1569895"/>
            <a:ext cx="1547812" cy="1047751"/>
            <a:chOff x="3200400" y="1569895"/>
            <a:chExt cx="1547812" cy="10477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399" y="1569895"/>
              <a:ext cx="785813" cy="104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3200400" y="1892879"/>
              <a:ext cx="607159" cy="34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56143" y="1591544"/>
            <a:ext cx="1950767" cy="838200"/>
            <a:chOff x="4856143" y="1591544"/>
            <a:chExt cx="1950767" cy="83820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710" y="1591544"/>
              <a:ext cx="1219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ight Arrow 17"/>
            <p:cNvSpPr/>
            <p:nvPr/>
          </p:nvSpPr>
          <p:spPr>
            <a:xfrm>
              <a:off x="4856143" y="1887475"/>
              <a:ext cx="607159" cy="34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6708" y="1599336"/>
            <a:ext cx="1935618" cy="1300593"/>
            <a:chOff x="6986708" y="1599336"/>
            <a:chExt cx="1935618" cy="1300593"/>
          </a:xfrm>
        </p:grpSpPr>
        <p:pic>
          <p:nvPicPr>
            <p:cNvPr id="14" name="Picture 3" descr="C:\Users\ferreipb\AppData\Local\Temp\PK64A3.tmp\computer-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733" y="1599336"/>
              <a:ext cx="1300593" cy="1300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>
              <a:off x="6986708" y="1887475"/>
              <a:ext cx="607159" cy="34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05324" y="2804586"/>
            <a:ext cx="5691308" cy="3739365"/>
            <a:chOff x="1902559" y="3235534"/>
            <a:chExt cx="5691308" cy="37393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559" y="3733800"/>
              <a:ext cx="5691308" cy="324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146546" y="3235534"/>
              <a:ext cx="3022889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Byte Code (.class)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0943" y="3004702"/>
            <a:ext cx="4987636" cy="3539249"/>
            <a:chOff x="290943" y="3004702"/>
            <a:chExt cx="4987636" cy="3539249"/>
          </a:xfrm>
        </p:grpSpPr>
        <p:sp>
          <p:nvSpPr>
            <p:cNvPr id="20" name="TextBox 19"/>
            <p:cNvSpPr txBox="1"/>
            <p:nvPr/>
          </p:nvSpPr>
          <p:spPr>
            <a:xfrm>
              <a:off x="290943" y="3004702"/>
              <a:ext cx="3022889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Source Code (.java)</a:t>
              </a: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43" y="3495951"/>
              <a:ext cx="4987636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328775" y="2847641"/>
            <a:ext cx="260437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Compiler (</a:t>
            </a:r>
            <a:r>
              <a:rPr lang="en-US" sz="2400" b="1" dirty="0" err="1" smtClean="0">
                <a:solidFill>
                  <a:schemeClr val="bg1"/>
                </a:solidFill>
              </a:rPr>
              <a:t>javac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9629" y="2887353"/>
            <a:ext cx="3518572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“interpreter”.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It comes with Java Installation. It’s called when you run your program with “java”.</a:t>
            </a:r>
          </a:p>
        </p:txBody>
      </p:sp>
    </p:spTree>
    <p:extLst>
      <p:ext uri="{BB962C8B-B14F-4D97-AF65-F5344CB8AC3E}">
        <p14:creationId xmlns:p14="http://schemas.microsoft.com/office/powerpoint/2010/main" val="8064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Platform Independent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51" y="1315745"/>
            <a:ext cx="7532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55422" y="1286753"/>
            <a:ext cx="1697101" cy="1037776"/>
            <a:chOff x="1295400" y="1540903"/>
            <a:chExt cx="1697101" cy="1037776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199" y="1540903"/>
              <a:ext cx="1011302" cy="103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ight Arrow 14"/>
            <p:cNvSpPr/>
            <p:nvPr/>
          </p:nvSpPr>
          <p:spPr>
            <a:xfrm>
              <a:off x="1295400" y="1905000"/>
              <a:ext cx="607159" cy="34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60422" y="1315745"/>
            <a:ext cx="1547812" cy="1047751"/>
            <a:chOff x="3200400" y="1569895"/>
            <a:chExt cx="1547812" cy="10477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399" y="1569895"/>
              <a:ext cx="785813" cy="1047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ight Arrow 17"/>
            <p:cNvSpPr/>
            <p:nvPr/>
          </p:nvSpPr>
          <p:spPr>
            <a:xfrm>
              <a:off x="3200400" y="1892879"/>
              <a:ext cx="607159" cy="34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26821" y="3174850"/>
            <a:ext cx="1236777" cy="3183504"/>
            <a:chOff x="1726821" y="3174850"/>
            <a:chExt cx="1236777" cy="3183504"/>
          </a:xfrm>
        </p:grpSpPr>
        <p:sp>
          <p:nvSpPr>
            <p:cNvPr id="24" name="Right Arrow 23"/>
            <p:cNvSpPr/>
            <p:nvPr/>
          </p:nvSpPr>
          <p:spPr>
            <a:xfrm rot="5400000">
              <a:off x="2181310" y="3256053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821" y="4775050"/>
              <a:ext cx="1236777" cy="1179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200" y="3747654"/>
              <a:ext cx="697222" cy="4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ight Arrow 19"/>
            <p:cNvSpPr/>
            <p:nvPr/>
          </p:nvSpPr>
          <p:spPr>
            <a:xfrm rot="5400000">
              <a:off x="2162124" y="4379332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47099" y="6019800"/>
              <a:ext cx="1176079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Windows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09784" y="3174850"/>
            <a:ext cx="1260203" cy="3198990"/>
            <a:chOff x="3509784" y="3174850"/>
            <a:chExt cx="1260203" cy="319899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784" y="4794772"/>
              <a:ext cx="1260203" cy="115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274" y="3729100"/>
              <a:ext cx="697222" cy="4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ight Arrow 20"/>
            <p:cNvSpPr/>
            <p:nvPr/>
          </p:nvSpPr>
          <p:spPr>
            <a:xfrm rot="5400000">
              <a:off x="3931619" y="4379332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3950805" y="3256053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09784" y="6035286"/>
              <a:ext cx="1176079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Mac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84422" y="3174850"/>
            <a:ext cx="1251326" cy="3198990"/>
            <a:chOff x="5384422" y="3174850"/>
            <a:chExt cx="1251326" cy="319899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422" y="4775049"/>
              <a:ext cx="1251326" cy="118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474" y="3721303"/>
              <a:ext cx="697222" cy="4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ight Arrow 21"/>
            <p:cNvSpPr/>
            <p:nvPr/>
          </p:nvSpPr>
          <p:spPr>
            <a:xfrm rot="5400000">
              <a:off x="5826904" y="4379332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5400000">
              <a:off x="5826904" y="3256053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4422" y="6035286"/>
              <a:ext cx="1176079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Linux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13222" y="3194571"/>
            <a:ext cx="1242358" cy="3163783"/>
            <a:chOff x="7213222" y="3194571"/>
            <a:chExt cx="1242358" cy="316378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222" y="4794772"/>
              <a:ext cx="1242358" cy="116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790" y="3750615"/>
              <a:ext cx="697222" cy="4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ight Arrow 22"/>
            <p:cNvSpPr/>
            <p:nvPr/>
          </p:nvSpPr>
          <p:spPr>
            <a:xfrm rot="5400000">
              <a:off x="7655704" y="4399053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7674890" y="3275774"/>
              <a:ext cx="400721" cy="23831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40376" y="6019800"/>
              <a:ext cx="1176079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Solaris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04527" y="1315745"/>
            <a:ext cx="2823095" cy="1050378"/>
            <a:chOff x="5604527" y="1315745"/>
            <a:chExt cx="2823095" cy="105037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696" y="1315745"/>
              <a:ext cx="2068926" cy="105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ight Arrow 42"/>
            <p:cNvSpPr/>
            <p:nvPr/>
          </p:nvSpPr>
          <p:spPr>
            <a:xfrm>
              <a:off x="5604527" y="1618813"/>
              <a:ext cx="607159" cy="34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25000" y="2395107"/>
            <a:ext cx="5650222" cy="794301"/>
            <a:chOff x="2325000" y="2395107"/>
            <a:chExt cx="5650222" cy="794301"/>
          </a:xfrm>
        </p:grpSpPr>
        <p:grpSp>
          <p:nvGrpSpPr>
            <p:cNvPr id="7" name="Group 6"/>
            <p:cNvGrpSpPr/>
            <p:nvPr/>
          </p:nvGrpSpPr>
          <p:grpSpPr>
            <a:xfrm>
              <a:off x="2325000" y="2743200"/>
              <a:ext cx="5650222" cy="446208"/>
              <a:chOff x="2325000" y="2743200"/>
              <a:chExt cx="5650222" cy="4462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939127" y="2743200"/>
                <a:ext cx="90073" cy="43165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25000" y="3074216"/>
                <a:ext cx="5650222" cy="11519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939126" y="2667000"/>
              <a:ext cx="2616911" cy="10845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67600" y="2395107"/>
              <a:ext cx="88437" cy="38034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609600" y="1143000"/>
            <a:ext cx="8153400" cy="1371600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76294" y="3595292"/>
            <a:ext cx="7586706" cy="702837"/>
          </a:xfrm>
          <a:prstGeom prst="rect">
            <a:avLst/>
          </a:prstGeom>
          <a:noFill/>
          <a:ln w="508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24538" y="914400"/>
            <a:ext cx="2101368" cy="33855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Your Responsibility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67" y="3370864"/>
            <a:ext cx="2101368" cy="338554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User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40762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851648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1: </a:t>
            </a:r>
            <a:r>
              <a:rPr lang="en-US" sz="6000" dirty="0" smtClean="0"/>
              <a:t>Introduction</a:t>
            </a:r>
            <a:br>
              <a:rPr lang="en-US" sz="6000" dirty="0" smtClean="0"/>
            </a:br>
            <a:r>
              <a:rPr lang="en-US" sz="6000" dirty="0" smtClean="0"/>
              <a:t>to Computers and Java</a:t>
            </a:r>
            <a:endParaRPr lang="en-US" dirty="0"/>
          </a:p>
        </p:txBody>
      </p:sp>
      <p:pic>
        <p:nvPicPr>
          <p:cNvPr id="30722" name="Picture 2" descr="http://us.cdn1.123rf.com/168nwm/stuartphoto/stuartphoto1303/stuartphoto130300071/18271159-shaking-hands-3d-characters-showing-partners-and-solida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 on Interpreting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581400"/>
          </a:xfrm>
        </p:spPr>
        <p:txBody>
          <a:bodyPr/>
          <a:lstStyle/>
          <a:p>
            <a:r>
              <a:rPr lang="en-US" dirty="0" smtClean="0"/>
              <a:t>Interpreter code executes more slowly than regular compiled code</a:t>
            </a:r>
          </a:p>
          <a:p>
            <a:pPr lvl="1"/>
            <a:r>
              <a:rPr lang="en-US" dirty="0" smtClean="0"/>
              <a:t>C, C++</a:t>
            </a:r>
          </a:p>
          <a:p>
            <a:r>
              <a:rPr lang="en-US" dirty="0" smtClean="0"/>
              <a:t>Great for distribution over multiple platforms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faster Java run-times, one can use JIT compilation of the bytecode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your Java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352800"/>
            <a:ext cx="83820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Before writing our first Java program, let’s ask ourselves:</a:t>
            </a:r>
            <a:endParaRPr lang="en-US" sz="4400" dirty="0">
              <a:solidFill>
                <a:srgbClr val="00FF00"/>
              </a:solidFill>
            </a:endParaRPr>
          </a:p>
        </p:txBody>
      </p:sp>
      <p:pic>
        <p:nvPicPr>
          <p:cNvPr id="31746" name="Picture 2" descr="http://us.cdn1.123rf.com/168nwm/dedmazay/dedmazay1203/dedmazay120300008/12864491-man-typing-on-a-typewriter-vector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33400"/>
            <a:ext cx="2743200" cy="24819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5181600"/>
            <a:ext cx="701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“Which editor should we use to write our Java code?”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could use notepad-like editors</a:t>
            </a:r>
            <a:endParaRPr lang="en-US" dirty="0"/>
          </a:p>
        </p:txBody>
      </p:sp>
      <p:pic>
        <p:nvPicPr>
          <p:cNvPr id="30722" name="Picture 2" descr="http://0.tqn.com/d/java/1/0/T/-/-/-/source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17478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we really should </a:t>
            </a:r>
            <a:br>
              <a:rPr lang="en-US" dirty="0" smtClean="0"/>
            </a:br>
            <a:r>
              <a:rPr lang="en-US" dirty="0" smtClean="0"/>
              <a:t>be using an IDE!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netbeans.org/images_www/v6/8/screenshots/java-editor.png"/>
          <p:cNvPicPr>
            <a:picLocks noChangeAspect="1" noChangeArrowheads="1"/>
          </p:cNvPicPr>
          <p:nvPr/>
        </p:nvPicPr>
        <p:blipFill>
          <a:blip r:embed="rId2" cstate="print"/>
          <a:srcRect r="17386" b="15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clipse.org/screenshots/images/QuickFix-WinX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NetBeans</a:t>
            </a:r>
            <a:r>
              <a:rPr lang="en-US" dirty="0" smtClean="0"/>
              <a:t> Installation Instructions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610600" cy="124733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Search for “</a:t>
            </a:r>
            <a:r>
              <a:rPr lang="en-US" sz="2000" dirty="0" err="1" smtClean="0"/>
              <a:t>Netbeans</a:t>
            </a:r>
            <a:r>
              <a:rPr lang="en-US" sz="2000" dirty="0" smtClean="0"/>
              <a:t> download”</a:t>
            </a:r>
          </a:p>
          <a:p>
            <a:pPr algn="ctr"/>
            <a:r>
              <a:rPr lang="en-US" sz="2000" dirty="0" smtClean="0"/>
              <a:t>Download JDK with </a:t>
            </a:r>
            <a:r>
              <a:rPr lang="en-US" sz="2000" dirty="0" err="1" smtClean="0"/>
              <a:t>Netbeans</a:t>
            </a:r>
            <a:r>
              <a:rPr lang="en-US" sz="2000" dirty="0" smtClean="0"/>
              <a:t> IDE bundle</a:t>
            </a:r>
            <a:endParaRPr lang="en-US" sz="2000" dirty="0" smtClean="0"/>
          </a:p>
          <a:p>
            <a:pPr algn="ctr"/>
            <a:endParaRPr lang="en-US" sz="1050" b="1" i="1" dirty="0" smtClean="0"/>
          </a:p>
          <a:p>
            <a:pPr algn="ctr"/>
            <a:r>
              <a:rPr lang="en-US" sz="2000" b="1" i="1" dirty="0" smtClean="0"/>
              <a:t>Video </a:t>
            </a:r>
            <a:r>
              <a:rPr lang="en-US" sz="2000" b="1" i="1" dirty="0"/>
              <a:t>#01: How to Install </a:t>
            </a:r>
            <a:r>
              <a:rPr lang="en-US" sz="2000" b="1" i="1" dirty="0" err="1"/>
              <a:t>Netbeans</a:t>
            </a:r>
            <a:r>
              <a:rPr lang="en-US" sz="2000" b="1" i="1" dirty="0"/>
              <a:t> and Java in your Computer</a:t>
            </a:r>
            <a:endParaRPr lang="en-US" sz="20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Compiling and Running your Java Program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912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Manually Compiling a Java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Compiling the java code:     </a:t>
            </a:r>
            <a:r>
              <a:rPr lang="en-US" sz="2000" b="1" dirty="0" err="1" smtClean="0">
                <a:solidFill>
                  <a:srgbClr val="FFFF00"/>
                </a:solidFill>
              </a:rPr>
              <a:t>javac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Filename</a:t>
            </a:r>
          </a:p>
          <a:p>
            <a:r>
              <a:rPr lang="en-US" sz="2000" i="1" dirty="0" smtClean="0"/>
              <a:t>Example: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257800"/>
            <a:ext cx="8658224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Payroll.java  will be “translated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to”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Payroll.class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bytecode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000" baseline="0" dirty="0" err="1" smtClean="0"/>
              <a:t>Payroll.class</a:t>
            </a:r>
            <a:r>
              <a:rPr lang="en-US" sz="2000" baseline="0" dirty="0" smtClean="0"/>
              <a:t> will be the one to be interpreted by </a:t>
            </a:r>
            <a:r>
              <a:rPr lang="en-US" sz="2000" dirty="0" smtClean="0"/>
              <a:t>the JVM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6953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48057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Systems</a:t>
            </a:r>
          </a:p>
          <a:p>
            <a:r>
              <a:rPr lang="en-US" dirty="0" smtClean="0"/>
              <a:t>Programming Languages</a:t>
            </a:r>
          </a:p>
          <a:p>
            <a:r>
              <a:rPr lang="en-US" dirty="0" smtClean="0"/>
              <a:t>Why using Java</a:t>
            </a:r>
          </a:p>
          <a:p>
            <a:r>
              <a:rPr lang="en-US" dirty="0" smtClean="0"/>
              <a:t>Bite code and Java Virtual Machine</a:t>
            </a:r>
          </a:p>
          <a:p>
            <a:r>
              <a:rPr lang="en-US" dirty="0" smtClean="0"/>
              <a:t>Compiling and Running a Java Program</a:t>
            </a:r>
          </a:p>
          <a:p>
            <a:r>
              <a:rPr lang="en-US" dirty="0" smtClean="0"/>
              <a:t>Development </a:t>
            </a:r>
            <a:r>
              <a:rPr lang="en-US" dirty="0"/>
              <a:t>Environment</a:t>
            </a:r>
          </a:p>
          <a:p>
            <a:pPr lvl="1"/>
            <a:r>
              <a:rPr lang="en-US" dirty="0"/>
              <a:t>Text Editors </a:t>
            </a:r>
            <a:r>
              <a:rPr lang="en-US" dirty="0" smtClean="0"/>
              <a:t>versus IDEs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the java class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the java code: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Filename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305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23558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 Library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For more information on compiling </a:t>
            </a:r>
            <a:br>
              <a:rPr lang="en-US" dirty="0" smtClean="0"/>
            </a:br>
            <a:r>
              <a:rPr lang="en-US" dirty="0" smtClean="0"/>
              <a:t>and running your codes</a:t>
            </a:r>
          </a:p>
          <a:p>
            <a:endParaRPr lang="en-US" dirty="0"/>
          </a:p>
          <a:p>
            <a:r>
              <a:rPr lang="en-US" sz="2200" b="1" i="1" dirty="0" smtClean="0">
                <a:solidFill>
                  <a:srgbClr val="FFFF00"/>
                </a:solidFill>
              </a:rPr>
              <a:t>Course website &gt;&gt; Video Library &gt;&gt; Videos on How to Compile … &gt;&gt; </a:t>
            </a:r>
            <a:endParaRPr lang="en-US" sz="2200" b="1" i="1" dirty="0" smtClean="0">
              <a:solidFill>
                <a:srgbClr val="FFFF00"/>
              </a:solidFill>
            </a:endParaRPr>
          </a:p>
          <a:p>
            <a:r>
              <a:rPr lang="en-US" sz="2200" b="1" i="1" dirty="0" smtClean="0">
                <a:solidFill>
                  <a:srgbClr val="FFFF00"/>
                </a:solidFill>
              </a:rPr>
              <a:t>Video </a:t>
            </a:r>
            <a:r>
              <a:rPr lang="en-US" sz="2200" b="1" i="1" dirty="0">
                <a:solidFill>
                  <a:srgbClr val="FFFF00"/>
                </a:solidFill>
              </a:rPr>
              <a:t>#03: Compiling and Running Java in a Terminal Window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6747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Compiling and Running</a:t>
            </a:r>
            <a:br>
              <a:rPr lang="en-US" dirty="0" smtClean="0"/>
            </a:br>
            <a:r>
              <a:rPr lang="en-US" dirty="0" smtClean="0"/>
              <a:t>Our First Java Code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3269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how much you will earn in a week of work</a:t>
            </a:r>
            <a:endParaRPr lang="en-US" dirty="0"/>
          </a:p>
        </p:txBody>
      </p:sp>
      <p:pic>
        <p:nvPicPr>
          <p:cNvPr id="1026" name="Picture 2" descr="http://static4.businessinsider.com/image/4e418d406bb3f77d60000016/mcdonalds-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71800"/>
            <a:ext cx="3810000" cy="28575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524000" y="2133600"/>
            <a:ext cx="2057400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$25 per hour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0200" y="2133600"/>
            <a:ext cx="25146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40 hours a week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6019800"/>
            <a:ext cx="5105400" cy="6858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to compute the weekly income in this specific case?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First Java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219200"/>
            <a:ext cx="7467600" cy="286232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Payroll {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public static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void main(String[]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hours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40;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    double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grossPay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payRate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25.0;</a:t>
            </a:r>
          </a:p>
          <a:p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grossPay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hours *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payRate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(“Your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gross pay is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$”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b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grossPay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  }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5867400"/>
            <a:ext cx="457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See Payroll.java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50933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00400" y="3124200"/>
            <a:ext cx="1590675" cy="182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First Java Code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24400" y="1981200"/>
            <a:ext cx="3276600" cy="838200"/>
          </a:xfrm>
          <a:prstGeom prst="wedgeRoundRectCallout">
            <a:avLst>
              <a:gd name="adj1" fmla="val -51577"/>
              <a:gd name="adj2" fmla="val 1225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Remember, we need to compile our code to run it!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06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Manually Compiling a Java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Compiling the java code:     </a:t>
            </a:r>
            <a:r>
              <a:rPr lang="en-US" sz="2000" dirty="0" err="1" smtClean="0"/>
              <a:t>javac</a:t>
            </a:r>
            <a:r>
              <a:rPr lang="en-US" sz="2000" dirty="0" smtClean="0"/>
              <a:t> </a:t>
            </a:r>
            <a:r>
              <a:rPr lang="en-US" sz="2000" i="1" dirty="0" smtClean="0"/>
              <a:t>Filename</a:t>
            </a:r>
          </a:p>
          <a:p>
            <a:r>
              <a:rPr lang="en-US" sz="2000" i="1" dirty="0" smtClean="0"/>
              <a:t>Example: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4953000"/>
            <a:ext cx="89916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Payroll.java  will be “translated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to” 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Payroll.class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bytecode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000" baseline="0" dirty="0" err="1" smtClean="0"/>
              <a:t>Payroll.class</a:t>
            </a:r>
            <a:r>
              <a:rPr lang="en-US" sz="2000" baseline="0" dirty="0" smtClean="0"/>
              <a:t> will be the one to be sent</a:t>
            </a:r>
            <a:r>
              <a:rPr lang="en-US" sz="2000" dirty="0" smtClean="0"/>
              <a:t> to the JVM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6953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3554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the java class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the java code:     java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Filename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   java Payroll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305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35703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IDEs to develop, compile, debug, and running your Java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4341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Exploring </a:t>
            </a:r>
            <a:r>
              <a:rPr lang="en-US" dirty="0" err="1" smtClean="0"/>
              <a:t>NetBeans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/>
          <a:lstStyle/>
          <a:p>
            <a:r>
              <a:rPr lang="en-US" dirty="0" smtClean="0"/>
              <a:t>Creating the same java program in the IDE</a:t>
            </a:r>
          </a:p>
          <a:p>
            <a:r>
              <a:rPr lang="en-US" dirty="0" smtClean="0"/>
              <a:t>Explaining the source code that it generates for you</a:t>
            </a:r>
          </a:p>
          <a:p>
            <a:r>
              <a:rPr lang="en-US" dirty="0" smtClean="0"/>
              <a:t>Placing a print command</a:t>
            </a:r>
          </a:p>
          <a:p>
            <a:r>
              <a:rPr lang="en-US" dirty="0" smtClean="0"/>
              <a:t>Placing two variables</a:t>
            </a:r>
          </a:p>
          <a:p>
            <a:r>
              <a:rPr lang="en-US" dirty="0" smtClean="0"/>
              <a:t>Understanding how the IDE helps you to find errors</a:t>
            </a:r>
          </a:p>
          <a:p>
            <a:r>
              <a:rPr lang="en-US" dirty="0" smtClean="0"/>
              <a:t>Debugging your code</a:t>
            </a:r>
          </a:p>
          <a:p>
            <a:r>
              <a:rPr lang="en-US" dirty="0" smtClean="0"/>
              <a:t>Executing the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677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Systems can be subdivided into two categories: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41915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851648" cy="1219200"/>
          </a:xfrm>
        </p:spPr>
        <p:txBody>
          <a:bodyPr/>
          <a:lstStyle/>
          <a:p>
            <a:r>
              <a:rPr lang="en-US" dirty="0" smtClean="0"/>
              <a:t>The Java Language</a:t>
            </a:r>
            <a:endParaRPr lang="en-US" dirty="0"/>
          </a:p>
        </p:txBody>
      </p:sp>
      <p:sp>
        <p:nvSpPr>
          <p:cNvPr id="120834" name="AutoShape 2" descr="data:image/jpeg;base64,/9j/4AAQSkZJRgABAQAAAQABAAD/2wCEAAkGBhIPERIUEBERExUUFBQUEhYVFBcVGBIQFBQVFRQUFhQYGyYeFxkkGhQXHy8gIycpLC0sFx4xNzAqNSgsLSkBCQoKDgwOGg8PGi8kHyQvLC8zNTIsLjIsNS8pKSowLCksNCwvKy4vLC0tLC0sLCwtLSwqLC0sLCksLCwsMCwpKf/AABEIAMwAzAMBIgACEQEDEQH/xAAcAAEAAgMBAQEAAAAAAAAAAAAABgcDBAUCAQj/xABGEAABAwIBBwcICAUCBwAAAAABAAIDBBEFBgcSITFBcRMiMlFhgZFCUmKSobHB0RQWM0NTcoKTI1TC0uEVFzQ1RHOio/D/xAAaAQEAAgMBAAAAAAAAAAAAAAAAAwQBAgUG/8QANhEAAgEDAQQHBgYCAwAAAAAAAAECAwQREiExQZEFUWFxgbHhFBWhwdHwEyIjMkJSM1NiovH/2gAMAwEAAhEDEQA/ALxREQBERAEREAREQBERAEREAXGyxr309DUyxmzmRuc09oGpdlR3OH/yys/7L/chlbzBkTj8k0ZjqDeaMMLja3KRyMD45QOotPcQ4blKAVA3NFPPhjwbcrS/R3+lybGSR94u9TinfcLWLJKsUns4mVERbEQREQBERAEREAREQBERAEREAREQBERAEREAREQBQ/OHWmSIUUPOmq/4YHmRfeSO6g1tyurlNlOyjaAAZJpDowxN1ue87NXV2qP08Qw+GeurnB87mXkIOpjb8yniPVpWF9517gtWyWnByaNfKOVpr8NpmHXAySV35dARMuO2xKnND0VWeQOHyzyS11T9pUG7R5sXkgdQtYDsAVoUzLBYhuyb3GFLSnnGz5v4szIiLcrhERAEREAREQBERAEREAREQBERAEREARF8JsgPqi+P5Y6D/o9Gzl6kjog82IefK7Y0f/BaGM5Qy1sjqehdoRsOjUVFr6J3xxec/wBg3r7DFTYZA51xGwc6R7jpOkf1udte87h4LVyJ6dJvHkesKwcU2nUVUoknLSZZnamxs2lkYPQYOvad+4CF4niT8dqmxRXFHC4OcdYMrvOPVfYBuBJ2latbiFVjshZHeGla7X6Vt7/Od6OwdpUhpaplHaloIeWlAu7XZrL+XLJu953KFfn28PM6Ekrb8q21Hyj6+RNsMpWxNF7Na0cAAFz8UzkUdOS1jzM9oJLYhp2A2lxGpoHWdQUWxilbHHyuLVb5B5MERLGOd5jQOfKeJA61GIaWoxc8nDGylo2kcxjQGnR3uI+2fx1Dit5VMPC3kFGz1R/EqPEVx+S632ItDIjL1uKcqWxOj5MgayDpA7DqUqBUWyUydjoo9CFtr63E6y93WSpQwKRZxtKdTRqejcekRFkjCIiAIiIAiIgCIiAIiIAiIgCIiAKHZZ4y+R7aKmdoySDSmkH3MGwn8x2Adals8oY1zjsaCT3BVxks4yiWqf06mRzgeqFhLYmjssC79XYtZPBPRhqeXwOm6aDD6fXaOKMWG8uPV6T3HxJUHignxyflJbx0zCdBo39djvcd7u4LaxGifite+NxIp6UhhAvzpCLv791+oDrUsx0fQKCR0TQC1oZGBqAc7mt96hUde17jpTqq2WintqPe+rPBdvW+Heca7pXGlobRRRc2eYDon8OMb327hvXzGMcp8GhEUDA6V/ODSSS4nUZZXbTr1dZ2Cy7OCYcKaGOIbQOed7pHa3uPaXEqOZLYKKyqqKuYaR5Z7IgfIaw6I1deq3cstuTwiOnGnSi5z2pfFv5bGaODZI1GISfSMQc432MOolu5th0GeiO9WfheDNjaA1oaALAAWAC3KKgAGxdBrbKSEFHcUri5nXeZbluXBdx4jiAWREW5XCIiAIiIAiIgCIiAIiIAiIgCIiAIiIDVxRhdDKBtLHAcbFVnkFiAkpGN8qEuheOotJt/4ke1WqQqZygp3YLiTpbH6LVHn2Gpj+viNZ4FyiqbFkvWWJScOL3d64EmyQhaJqttrO+kvc7tDwHMPqkLfznWZhsh810ZPAPBXGjrBT1cU4IMc4bFIRs0tsL79oJb6qmOUOGiso5ovPYQONtSQ2xwLlOnX1Pjt+vx2HDjnDrOGxw0hwOsLSwWUUtY+N2qOoJliO4S/es8ecOJ6lwchcXMkHIyapaY8k8b9FuprvZbu7V3cTo+XjLQdFwIfG7zJW62u+B7CVFqw8l+VFSi4cvk/vgywYjqXtcDJLG/pMDXOFni7JG+bI02cPELvq0nk4couLae9BERDAREQBERAEREAREQBERAEREAREQBERAFycpsnoq+B0UouCNR3tduIPWutdfA4HeEMptPKKEEkmGSPoa+5gfcRSeYCdTh2A2Ntx1hWbkRjplYYpXAyxWBIOqRh6EjesOGvxXTypyVhxCExyt/K4bWu3EFU9T0dbg1bC1+k6PTDI3eS6N7gNHs67dezeq+l05ZW467qwvKTjPZNbV29fi/PHad3OFgz8Nq219O28byG1DRsN9546te4gLtUVc2aNr2G7XAEHsPxUoyhliNHMagAx8m7SvwVR0eOtoKSOJt3TEFzWbeT03FzdPtsRzdpK1rJReSfo5yrR0Y/bx7O3uJ7kZOOXrA3Zyzb287k2aXfe6nbDqUAzd4M+CG8t+UlcZJL7dJ2491lP2bFPTTUVk5N3KM60nHdn7Z6REW5WCIStaXE4WGzpY2ntcAgNlFhgrY5Og9ruBBWZAEREAREQBERAEREAWvW4hFA0ulkaxo2lxAWWV+i0nqBPgqX+lfT3vmnJkPKPDWE3bE1riGgM2XsL3KmpUnUZHUqKCJtXZz4dYpIpKg+cBos9d1go7iuXlba75aeladgaDK8js2a+AK8RxE9g9yi7cLayZxreWLb6nsaXaY9Jw1t4Cy6ELWnFapp/P77ylKvOT0xwea7KuqmOjHPVyOOw3DL8I2An2qZ5s6CtikfJUukDHNs1r3knSve9iTb3rzhGUWF04szmdvJuueJI1ruQ5wcOb98fUd8lBWqqUdEKeF3bSanDD1SnnyJqw3WCpomv6TQbaxcX1qNDOfQD7x/wC2/wCSf7pUHnyftP8Akqf4c+p8izrj1nPzpYZVTU0UdIwvLpW6YHm6yCb6gAQNq52SebZtLaSc8rMdZJ1hhO219p9I+xdqTOnSnoR1L+ETviFrPzmM8ijqnHtaGjxJWPZ5N6tL5EyvHGn+EpYT39pMKKj0Qt5V5JnMqD9nQ27XysA8ASVqS5c4i/otpou3nPPhYKVW9R8Cs60FxLOXgztvbSF+q6pnEspag/8AEYg4dbIQGnu2lauSQkqK6J8Ql0InaT3yPc5ztR1G5sL32BTexTUHOWxIj9pg5KK2slGdOqr+UjZTCXki27jG1xu6+wlusBV7oyxa5qZjusyxyXP63E2X6FZzwtebC2v2gEdoWKN0qSxoT8zFW3dR51NeRTuDyQy64NKmlbr/AIbtHvAHNe3iFY2SeUz5SYKgjlWAEOGoSx7NIDcdxChuXeS4oJoamAaLXSBkjRs55tcDde6zMnLHwyt1FkjRxZIQ1w9x7lanCnXg5w+8cCGMp0ZKMvvPEtcFfVr0kukFsLknQCIiAIiIAiIgPjhcWVTY/m0mhmfLSOu1zi7RDtBzbm5AOwjiraXlzLqajXnRlqgyKrSjVjpkUk+SvhHOikPGMO9rVz6nKCpb0obfoe1XrJRNKqfKPHn1UsjInGOFjiy7elI5vS1+SNy6lPpCpVenRE58rKFL8ykyNMypkP3TT3uWUZRP/Bb6x+SkGbyiZy1TpFtgQxrXG7iRr0jfrVjR4LGRqazwCVL2FOTi6afj6G0LaU46lNrwKcGUT98bPXPxC9fWJ+6Nn7h+AVxPyeiO1jD+kI3J+MbGM8Ao/eMP9S5+hn2Kf+z4epThyhk/DZ6zj8F4GMVDuhEDwY8q6BgUfmt8AsgwxjfNHgE94x4U1zMqylxmylmf6hL0InjhGB7XLZiyMr5/tHFo285+zuCtiqqaaEXkmibbrcFGcUzn0MBtHpTG+vQGod52rCv683inFLuRl2lKKzOT8WcjC81rAQZnl/YOaPHap1hOAshaGsaGgbgLLxk3ldSVw/gvAdvY7U4dykQCo1qtWo/1Gy3TpwgvyI8xR2C9oovlZlvHRjQjtJO4c1g3ek8+SFCk28IkbSWWcTOhiQe6ClabnTEsvosZrF+Jso4+a5hjGsySs1ei03JXOlrNFzpJnacsh0ndZ6gB5LQu7kbg75ZfpEo3WiHUOsdn+SuzCCt6DlPjnHe/ocyc/wAaqox7OS+pZeG7At9a1HFYLZXFOoEREAREQBERAEREB8cLgr874/FPR1U0LiWgyOe022tcb3BO5folcXKHJeCtbaZgJHRcNTm8CrVrXVGeqSyivcUnVhhPDPz5Mx5OlpOJ67m/ivcOK1cfRnmHB7vmpvjOb6OncA2qjaSbNbLa54EEFa78haluxjXDrbIR7HNK7/tVlV2y2d6OM6N5S2RWe5+pFfrBW/zE/ruXr6xVv8zP65UkdkhUD7h54PjPvaF4OS9R/Ly+tEs5seuPJEbne/1lzI/9Ya3+Zn9crBNiVTJ05pncXu+alIyQqjsicOL2fBq+syIrHeS1vGT+1qa7CPFcjK9tl/F8yGmke7bc8blZGYYfKIHEqbR5tqhx58rQP1O95XRpM1rB9pI93AAI+kLSG5t9y/8ADZWd1PfhEIw+0UjDEXGQObolvXcb96vpuKCOEySGwa3Sd3DWuDhORUMBBZGL+cdZ8SpDLhbZInRv6LgWngVxb67jczTjHCXM6tnbSt4tSlnJVeUmduae7KNpjbs0z0iOzc1Q/D8NqKiQuaZXvcbuLSSSe1+weKuKHNvRRG7YQ785LrdxNguzTYM1os1oaOoCy2hd0qK/Sht62aytqlV/qS2dSIBgGQJuHVGs7dG97n03HpcNisTD8ODQNS24aQNWwAqVWtOtLVN5LVKlCksQQaLL6iKIlCIiAIiIAiIgCLUr8WhpxpTSsYPSICj1RnQw5hty+l+VpKyot7kYbS3ksXLynxU0lJNMBcsYSOO5cKLOtQOIAe8X2XYQF38WoWVtNJGTzZWEX4jUVs4OL/MsGFJS/az851eIyzymWR5c8m9zu4dQVk4VnYiDGiohfpAAEssQe221QzEcm5aKQsnZqvZrvJeOsO2dxssL8Oad9uIsvUOzoXNOLjuW7B5x3tS2qNS49ZZYzqUJ8mb1FnGcrDzvk/bKqxuCuPRseBv7l9/0R/UVB7np/wBn8Df313FlyZ0aEbGTH9Flry52aYDm08pPboj4qvW4I/qKyjAX7xZbLoiit7fw+hpLpru+/Ek9fnalcLQwMZ2uOkfDUs+AZ2HtOjVxaY89gsRxbv7lEm4O0dJ7B+oH2BZhTRMF9buAsPWNgpfddu44x45+0QPpmpqytvhsLwwfGoatmnC8OG/rB6iNxXRVbZt2PaZXluix+iG9tr3PbxVjsOpear01TqOEXlI9NQqOpTjOSw3wPtl9RFCTBFibVMLi0OaXDaL6x3LKgCIiAIiIAiIgBKqzLnOwYnugorXbcPkOsA7w0b1Z1UwljwNpaQONl+ZqrB5Gyva8EFr3B3WDc7eO26v2FvGvUxLgU7us6MMow1dfNUv0ppHPJ3uOy/sAXcwbI+WoALGXafKcdBvcOkfYtKPDLN1WPDWvkNTUQH+FJIy24E28Ni9FVt6tOGKOEcOnXpVJ/qtlgYVmyaCDM+9iDosboi46ybkqzKKPRaBuAsOAVGUecTEItXKB35mg+0LtQZ4qoW0oYT4j5rhVrS7qPM1nxR16NzbQWIbOZa9dhrJmlr2tcDuIuopW5uKc35PTi/I4geqdS4ceed3lUo7n/MLahzyRnp00g4OafioY211TeYxa7vQllWtqixJp9/qYKjNq6+qa49KNp9oWm/N5UDoyR+q5vucuz/u7Af8Ap5fFvzXw52YP5aXxZ81ZjV6QW5S5ehWlQsHv08/U4ozf1J2ys8Hn3uWdmbd/4rRwjHxW0/Oy3dSO73tXj/dk7qUd8nyC319Iy6+SRoqfR8ermZ4M3TdWlLIeGi33BdaiyGgjIPJ6R63kuPtUfkztSeTTRji8/wBq13Z2KrdDCPWPyUUra+qbJJvx9SWFaypbY4XcvQsqkw4M3LoNFlT0+dSucOa2Fv6SfeVzKvLrEJds7mj0AG+1aR6LuXvWPFfI3l0jbr+WfAvGWoawXc5reJAUexfOFRUzSeWbI4bGsOkSerVsVIVdfJJ9rK9/Fxd7NiYdgs9UbQRkje7YBxds8Lqf3Yqa1VZpL76yP3hreKUGzs4blJLLijagEsMsrRog+QTbRPXqV6wS6SqrBcmafDQJ6uVpeNl9jT6I2k9qPznSyVMUdK3RjMjWkuHOeC4A2G7Uq1eMa8sUFsit/cT0m6Uc1Xtb8y20WOOS6yLnl0IiIAiIgCj+P5IU9WdJ7LP3PbzXDvCkCLMZOLymYcVJYaKwrs2zxfk5QerTYCfWbYrkVGQVU3YGO4SOHscCrkLAV4NOFeh0lcw3S8ijLo62l/HHdlFE4nktUQNL5I7NG08o3V4gLkNguLjX+qM/1K8crcmPptM+JpDXEgtO7Sabi/ZqVTV+R9TASHwPt1tAkb4izvFdK2vp1c65pPtXqihc2UKWNEG12P0Zx/oku6Nx/T8ivLoph9wbflcsj4dDbHa23U5vsLfisYqmDc/9Lvk4LoJ13+2UXz+rKLVFb4S+HofBI8bYXeq75L22c74neDv7V7jr2edKP1O/uWVtaw+XL4v+a2Tuf+Px+hpL2b+s/vxMbJCdkZ9V5/pWyynlOsRO/akPxXxtU3c6b/2fNexU+nP4yfNG7rhp/wC30I82nFT5IfRJfwn/ALTvi5ZW4TOdkb+8Rt97rrA8g7TMeOn8SsbmM813fb+opi6f8o8mFK0/rJ8jcOBS+W+Jn55gLdzR8V4OD07b8rWRat0bTIfEkrROgNjW34s/puVmhoZpNUcLjwa4+02CgnCqv8lZLwS8y1TnSf8Ajot+LfkbQnoouhDLO7cZDot9X/C81WV9SRZjmQN3BgA1cStykyBq5emWxjtNz4N+a7lDmrjH2j3u7AA0fNUJTs4PM5Ob7dv0R0YQu5LEUoLs+8ldz1DpXXc58rjsuSfD/Cm2Q+RsnKMnnbo6OuNm+/nFTfCsjIIPs4mg9drnxKkNNh4aq1fpDVH8OlHSixRstMtdR5Zko2EDWtpfGtsvq5Z0AiIgCIiAIiIAiIgCwS0wcs6IDmy4Ox21oPctOTJeE7YmeqF3kQEVkyFpTtp4vVCwnIGl/Aj8FMF8stlOS3M1cU+BD/qBS/gM8E+oFL+AzwUwslln8SfWzGiPURD6g0v4EfgskWQ9M3WIIvVCldkssOcnvZlRS4HBiyaibsjYODQtyPCQNy6aLU2NVlCBuWZsACyIgPgavq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36" name="AutoShape 4" descr="data:image/jpeg;base64,/9j/4AAQSkZJRgABAQAAAQABAAD/2wCEAAkGBhIPERIUEBERExUUFBQUEhYVFBcVGBIQFBQVFRQUFhQYGyYeFxkkGhQXHy8gIycpLC0sFx4xNzAqNSgsLSkBCQoKDgwOGg8PGi8kHyQvLC8zNTIsLjIsNS8pKSowLCksNCwvKy4vLC0tLC0sLCwtLSwqLC0sLCksLCwsMCwpKf/AABEIAMwAzAMBIgACEQEDEQH/xAAcAAEAAgMBAQEAAAAAAAAAAAAABgcDBAUCAQj/xABGEAABAwIBBwcICAUCBwAAAAABAAIDBBEFBgcSITFBcRMiMlFhgZFCUmKSobHB0RQWM0NTcoKTI1TC0uEVFzQ1RHOio/D/xAAaAQEAAgMBAAAAAAAAAAAAAAAAAwQBAgUG/8QANhEAAgEDAQQHBgYCAwAAAAAAAAECAwQREiExQZEFUWFxgbHhFBWhwdHwEyIjMkJSM1NiovH/2gAMAwEAAhEDEQA/ALxREQBERAEREAREQBERAEREAXGyxr309DUyxmzmRuc09oGpdlR3OH/yys/7L/chlbzBkTj8k0ZjqDeaMMLja3KRyMD45QOotPcQ4blKAVA3NFPPhjwbcrS/R3+lybGSR94u9TinfcLWLJKsUns4mVERbEQREQBERAEREAREQBERAEREAREQBERAEREAREQBQ/OHWmSIUUPOmq/4YHmRfeSO6g1tyurlNlOyjaAAZJpDowxN1ue87NXV2qP08Qw+GeurnB87mXkIOpjb8yniPVpWF9517gtWyWnByaNfKOVpr8NpmHXAySV35dARMuO2xKnND0VWeQOHyzyS11T9pUG7R5sXkgdQtYDsAVoUzLBYhuyb3GFLSnnGz5v4szIiLcrhERAEREAREQBERAEREAREQBERAEREARF8JsgPqi+P5Y6D/o9Gzl6kjog82IefK7Y0f/BaGM5Qy1sjqehdoRsOjUVFr6J3xxec/wBg3r7DFTYZA51xGwc6R7jpOkf1udte87h4LVyJ6dJvHkesKwcU2nUVUoknLSZZnamxs2lkYPQYOvad+4CF4niT8dqmxRXFHC4OcdYMrvOPVfYBuBJ2latbiFVjshZHeGla7X6Vt7/Od6OwdpUhpaplHaloIeWlAu7XZrL+XLJu953KFfn28PM6Ekrb8q21Hyj6+RNsMpWxNF7Na0cAAFz8UzkUdOS1jzM9oJLYhp2A2lxGpoHWdQUWxilbHHyuLVb5B5MERLGOd5jQOfKeJA61GIaWoxc8nDGylo2kcxjQGnR3uI+2fx1Dit5VMPC3kFGz1R/EqPEVx+S632ItDIjL1uKcqWxOj5MgayDpA7DqUqBUWyUydjoo9CFtr63E6y93WSpQwKRZxtKdTRqejcekRFkjCIiAIiIAiIgCIiAIiIAiIgCIiAKHZZ4y+R7aKmdoySDSmkH3MGwn8x2Adals8oY1zjsaCT3BVxks4yiWqf06mRzgeqFhLYmjssC79XYtZPBPRhqeXwOm6aDD6fXaOKMWG8uPV6T3HxJUHignxyflJbx0zCdBo39djvcd7u4LaxGifite+NxIp6UhhAvzpCLv791+oDrUsx0fQKCR0TQC1oZGBqAc7mt96hUde17jpTqq2WintqPe+rPBdvW+Heca7pXGlobRRRc2eYDon8OMb327hvXzGMcp8GhEUDA6V/ODSSS4nUZZXbTr1dZ2Cy7OCYcKaGOIbQOed7pHa3uPaXEqOZLYKKyqqKuYaR5Z7IgfIaw6I1deq3cstuTwiOnGnSi5z2pfFv5bGaODZI1GISfSMQc432MOolu5th0GeiO9WfheDNjaA1oaALAAWAC3KKgAGxdBrbKSEFHcUri5nXeZbluXBdx4jiAWREW5XCIiAIiIAiIgCIiAIiIAiIgCIiAIiIDVxRhdDKBtLHAcbFVnkFiAkpGN8qEuheOotJt/4ke1WqQqZygp3YLiTpbH6LVHn2Gpj+viNZ4FyiqbFkvWWJScOL3d64EmyQhaJqttrO+kvc7tDwHMPqkLfznWZhsh810ZPAPBXGjrBT1cU4IMc4bFIRs0tsL79oJb6qmOUOGiso5ovPYQONtSQ2xwLlOnX1Pjt+vx2HDjnDrOGxw0hwOsLSwWUUtY+N2qOoJliO4S/es8ecOJ6lwchcXMkHIyapaY8k8b9FuprvZbu7V3cTo+XjLQdFwIfG7zJW62u+B7CVFqw8l+VFSi4cvk/vgywYjqXtcDJLG/pMDXOFni7JG+bI02cPELvq0nk4couLae9BERDAREQBERAEREAREQBERAEREAREQBERAFycpsnoq+B0UouCNR3tduIPWutdfA4HeEMptPKKEEkmGSPoa+5gfcRSeYCdTh2A2Ntx1hWbkRjplYYpXAyxWBIOqRh6EjesOGvxXTypyVhxCExyt/K4bWu3EFU9T0dbg1bC1+k6PTDI3eS6N7gNHs67dezeq+l05ZW467qwvKTjPZNbV29fi/PHad3OFgz8Nq219O28byG1DRsN9546te4gLtUVc2aNr2G7XAEHsPxUoyhliNHMagAx8m7SvwVR0eOtoKSOJt3TEFzWbeT03FzdPtsRzdpK1rJReSfo5yrR0Y/bx7O3uJ7kZOOXrA3Zyzb287k2aXfe6nbDqUAzd4M+CG8t+UlcZJL7dJ2491lP2bFPTTUVk5N3KM60nHdn7Z6REW5WCIStaXE4WGzpY2ntcAgNlFhgrY5Og9ruBBWZAEREAREQBERAEREAWvW4hFA0ulkaxo2lxAWWV+i0nqBPgqX+lfT3vmnJkPKPDWE3bE1riGgM2XsL3KmpUnUZHUqKCJtXZz4dYpIpKg+cBos9d1go7iuXlba75aeladgaDK8js2a+AK8RxE9g9yi7cLayZxreWLb6nsaXaY9Jw1t4Cy6ELWnFapp/P77ylKvOT0xwea7KuqmOjHPVyOOw3DL8I2An2qZ5s6CtikfJUukDHNs1r3knSve9iTb3rzhGUWF04szmdvJuueJI1ruQ5wcOb98fUd8lBWqqUdEKeF3bSanDD1SnnyJqw3WCpomv6TQbaxcX1qNDOfQD7x/wC2/wCSf7pUHnyftP8Akqf4c+p8izrj1nPzpYZVTU0UdIwvLpW6YHm6yCb6gAQNq52SebZtLaSc8rMdZJ1hhO219p9I+xdqTOnSnoR1L+ETviFrPzmM8ijqnHtaGjxJWPZ5N6tL5EyvHGn+EpYT39pMKKj0Qt5V5JnMqD9nQ27XysA8ASVqS5c4i/otpou3nPPhYKVW9R8Cs60FxLOXgztvbSF+q6pnEspag/8AEYg4dbIQGnu2lauSQkqK6J8Ql0InaT3yPc5ztR1G5sL32BTexTUHOWxIj9pg5KK2slGdOqr+UjZTCXki27jG1xu6+wlusBV7oyxa5qZjusyxyXP63E2X6FZzwtebC2v2gEdoWKN0qSxoT8zFW3dR51NeRTuDyQy64NKmlbr/AIbtHvAHNe3iFY2SeUz5SYKgjlWAEOGoSx7NIDcdxChuXeS4oJoamAaLXSBkjRs55tcDde6zMnLHwyt1FkjRxZIQ1w9x7lanCnXg5w+8cCGMp0ZKMvvPEtcFfVr0kukFsLknQCIiAIiIAiIgPjhcWVTY/m0mhmfLSOu1zi7RDtBzbm5AOwjiraXlzLqajXnRlqgyKrSjVjpkUk+SvhHOikPGMO9rVz6nKCpb0obfoe1XrJRNKqfKPHn1UsjInGOFjiy7elI5vS1+SNy6lPpCpVenRE58rKFL8ykyNMypkP3TT3uWUZRP/Bb6x+SkGbyiZy1TpFtgQxrXG7iRr0jfrVjR4LGRqazwCVL2FOTi6afj6G0LaU46lNrwKcGUT98bPXPxC9fWJ+6Nn7h+AVxPyeiO1jD+kI3J+MbGM8Ao/eMP9S5+hn2Kf+z4epThyhk/DZ6zj8F4GMVDuhEDwY8q6BgUfmt8AsgwxjfNHgE94x4U1zMqylxmylmf6hL0InjhGB7XLZiyMr5/tHFo285+zuCtiqqaaEXkmibbrcFGcUzn0MBtHpTG+vQGod52rCv683inFLuRl2lKKzOT8WcjC81rAQZnl/YOaPHap1hOAshaGsaGgbgLLxk3ldSVw/gvAdvY7U4dykQCo1qtWo/1Gy3TpwgvyI8xR2C9oovlZlvHRjQjtJO4c1g3ek8+SFCk28IkbSWWcTOhiQe6ClabnTEsvosZrF+Jso4+a5hjGsySs1ei03JXOlrNFzpJnacsh0ndZ6gB5LQu7kbg75ZfpEo3WiHUOsdn+SuzCCt6DlPjnHe/ocyc/wAaqox7OS+pZeG7At9a1HFYLZXFOoEREAREQBERAEREB8cLgr874/FPR1U0LiWgyOe022tcb3BO5folcXKHJeCtbaZgJHRcNTm8CrVrXVGeqSyivcUnVhhPDPz5Mx5OlpOJ67m/ivcOK1cfRnmHB7vmpvjOb6OncA2qjaSbNbLa54EEFa78haluxjXDrbIR7HNK7/tVlV2y2d6OM6N5S2RWe5+pFfrBW/zE/ruXr6xVv8zP65UkdkhUD7h54PjPvaF4OS9R/Ly+tEs5seuPJEbne/1lzI/9Ya3+Zn9crBNiVTJ05pncXu+alIyQqjsicOL2fBq+syIrHeS1vGT+1qa7CPFcjK9tl/F8yGmke7bc8blZGYYfKIHEqbR5tqhx58rQP1O95XRpM1rB9pI93AAI+kLSG5t9y/8ADZWd1PfhEIw+0UjDEXGQObolvXcb96vpuKCOEySGwa3Sd3DWuDhORUMBBZGL+cdZ8SpDLhbZInRv6LgWngVxb67jczTjHCXM6tnbSt4tSlnJVeUmduae7KNpjbs0z0iOzc1Q/D8NqKiQuaZXvcbuLSSSe1+weKuKHNvRRG7YQ785LrdxNguzTYM1os1oaOoCy2hd0qK/Sht62aytqlV/qS2dSIBgGQJuHVGs7dG97n03HpcNisTD8ODQNS24aQNWwAqVWtOtLVN5LVKlCksQQaLL6iKIlCIiAIiIAiIgCLUr8WhpxpTSsYPSICj1RnQw5hty+l+VpKyot7kYbS3ksXLynxU0lJNMBcsYSOO5cKLOtQOIAe8X2XYQF38WoWVtNJGTzZWEX4jUVs4OL/MsGFJS/az851eIyzymWR5c8m9zu4dQVk4VnYiDGiohfpAAEssQe221QzEcm5aKQsnZqvZrvJeOsO2dxssL8Oad9uIsvUOzoXNOLjuW7B5x3tS2qNS49ZZYzqUJ8mb1FnGcrDzvk/bKqxuCuPRseBv7l9/0R/UVB7np/wBn8Df313FlyZ0aEbGTH9Flry52aYDm08pPboj4qvW4I/qKyjAX7xZbLoiit7fw+hpLpru+/Ek9fnalcLQwMZ2uOkfDUs+AZ2HtOjVxaY89gsRxbv7lEm4O0dJ7B+oH2BZhTRMF9buAsPWNgpfddu44x45+0QPpmpqytvhsLwwfGoatmnC8OG/rB6iNxXRVbZt2PaZXluix+iG9tr3PbxVjsOpear01TqOEXlI9NQqOpTjOSw3wPtl9RFCTBFibVMLi0OaXDaL6x3LKgCIiAIiIAiIgBKqzLnOwYnugorXbcPkOsA7w0b1Z1UwljwNpaQONl+ZqrB5Gyva8EFr3B3WDc7eO26v2FvGvUxLgU7us6MMow1dfNUv0ppHPJ3uOy/sAXcwbI+WoALGXafKcdBvcOkfYtKPDLN1WPDWvkNTUQH+FJIy24E28Ni9FVt6tOGKOEcOnXpVJ/qtlgYVmyaCDM+9iDosboi46ybkqzKKPRaBuAsOAVGUecTEItXKB35mg+0LtQZ4qoW0oYT4j5rhVrS7qPM1nxR16NzbQWIbOZa9dhrJmlr2tcDuIuopW5uKc35PTi/I4geqdS4ceed3lUo7n/MLahzyRnp00g4OafioY211TeYxa7vQllWtqixJp9/qYKjNq6+qa49KNp9oWm/N5UDoyR+q5vucuz/u7Af8Ap5fFvzXw52YP5aXxZ81ZjV6QW5S5ehWlQsHv08/U4ozf1J2ys8Hn3uWdmbd/4rRwjHxW0/Oy3dSO73tXj/dk7qUd8nyC319Iy6+SRoqfR8ermZ4M3TdWlLIeGi33BdaiyGgjIPJ6R63kuPtUfkztSeTTRji8/wBq13Z2KrdDCPWPyUUra+qbJJvx9SWFaypbY4XcvQsqkw4M3LoNFlT0+dSucOa2Fv6SfeVzKvLrEJds7mj0AG+1aR6LuXvWPFfI3l0jbr+WfAvGWoawXc5reJAUexfOFRUzSeWbI4bGsOkSerVsVIVdfJJ9rK9/Fxd7NiYdgs9UbQRkje7YBxds8Lqf3Yqa1VZpL76yP3hreKUGzs4blJLLijagEsMsrRog+QTbRPXqV6wS6SqrBcmafDQJ6uVpeNl9jT6I2k9qPznSyVMUdK3RjMjWkuHOeC4A2G7Uq1eMa8sUFsit/cT0m6Uc1Xtb8y20WOOS6yLnl0IiIAiIgCj+P5IU9WdJ7LP3PbzXDvCkCLMZOLymYcVJYaKwrs2zxfk5QerTYCfWbYrkVGQVU3YGO4SOHscCrkLAV4NOFeh0lcw3S8ijLo62l/HHdlFE4nktUQNL5I7NG08o3V4gLkNguLjX+qM/1K8crcmPptM+JpDXEgtO7Sabi/ZqVTV+R9TASHwPt1tAkb4izvFdK2vp1c65pPtXqihc2UKWNEG12P0Zx/oku6Nx/T8ivLoph9wbflcsj4dDbHa23U5vsLfisYqmDc/9Lvk4LoJ13+2UXz+rKLVFb4S+HofBI8bYXeq75L22c74neDv7V7jr2edKP1O/uWVtaw+XL4v+a2Tuf+Px+hpL2b+s/vxMbJCdkZ9V5/pWyynlOsRO/akPxXxtU3c6b/2fNexU+nP4yfNG7rhp/wC30I82nFT5IfRJfwn/ALTvi5ZW4TOdkb+8Rt97rrA8g7TMeOn8SsbmM813fb+opi6f8o8mFK0/rJ8jcOBS+W+Jn55gLdzR8V4OD07b8rWRat0bTIfEkrROgNjW34s/puVmhoZpNUcLjwa4+02CgnCqv8lZLwS8y1TnSf8Ajot+LfkbQnoouhDLO7cZDot9X/C81WV9SRZjmQN3BgA1cStykyBq5emWxjtNz4N+a7lDmrjH2j3u7AA0fNUJTs4PM5Ob7dv0R0YQu5LEUoLs+8ldz1DpXXc58rjsuSfD/Cm2Q+RsnKMnnbo6OuNm+/nFTfCsjIIPs4mg9drnxKkNNh4aq1fpDVH8OlHSixRstMtdR5Zko2EDWtpfGtsvq5Z0AiIgCIiAIiIAiIgCwS0wcs6IDmy4Ox21oPctOTJeE7YmeqF3kQEVkyFpTtp4vVCwnIGl/Aj8FMF8stlOS3M1cU+BD/qBS/gM8E+oFL+AzwUwslln8SfWzGiPURD6g0v4EfgskWQ9M3WIIvVCldkssOcnvZlRS4HBiyaibsjYODQtyPCQNy6aLU2NVlCBuWZsACyIgPgavq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0838" name="Picture 6" descr="https://encrypted-tbn0.gstatic.com/images?q=tbn:ANd9GcSx04B5a1_3C_70TCay1QBr9HG1DhLRuNfYRvk7vDsvnu58uAq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1943100" cy="194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49274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Java </a:t>
            </a:r>
            <a:r>
              <a:rPr lang="en-US" dirty="0" smtClean="0"/>
              <a:t>Reserved Words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6699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Java </a:t>
            </a:r>
            <a:r>
              <a:rPr lang="en-US" dirty="0" smtClean="0"/>
              <a:t>Reserved Words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295400"/>
          <a:ext cx="8763000" cy="403860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  <a:gridCol w="1752600"/>
                <a:gridCol w="1752600"/>
              </a:tblGrid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abstract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continue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for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new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switch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assert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default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goto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package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synchronized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boolean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if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private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this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break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double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implements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protected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throw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byte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else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import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public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throws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enum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instanceof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return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transient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catch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extends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/>
                        <a:t>int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short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try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char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final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interface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static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void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class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finally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long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strictfp</a:t>
                      </a:r>
                      <a:r>
                        <a:rPr lang="en-US" sz="2000" baseline="30000"/>
                        <a:t>**</a:t>
                      </a:r>
                      <a:endParaRPr lang="en-US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volatile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const</a:t>
                      </a:r>
                      <a:r>
                        <a:rPr lang="en-US" sz="2000" baseline="30000"/>
                        <a:t>*</a:t>
                      </a:r>
                      <a:endParaRPr lang="en-US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float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native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super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while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9337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netbeans.org/images_www/v6/8/screenshots/java-editor.png"/>
          <p:cNvPicPr>
            <a:picLocks noChangeAspect="1" noChangeArrowheads="1"/>
          </p:cNvPicPr>
          <p:nvPr/>
        </p:nvPicPr>
        <p:blipFill>
          <a:blip r:embed="rId2" cstate="print"/>
          <a:srcRect r="17386" b="15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00400" y="1371600"/>
            <a:ext cx="533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800" y="1371600"/>
            <a:ext cx="4572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1371600"/>
            <a:ext cx="533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00" y="1600200"/>
            <a:ext cx="533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1600200"/>
            <a:ext cx="533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1752600"/>
            <a:ext cx="457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2514600"/>
            <a:ext cx="533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667000"/>
            <a:ext cx="533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400" y="3276600"/>
            <a:ext cx="685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3429000"/>
            <a:ext cx="533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6248400"/>
            <a:ext cx="533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884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9ThlmlUTFP0/TV6v90fjQSI/AAAAAAAACyI/c9RMpGmDzPU/s1600/ques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24515" cy="457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9BB2-5C2F-4327-9653-0460CD07FDE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199"/>
            <a:ext cx="51149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8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dirty="0" smtClean="0"/>
              <a:t>A set of instructions that enables the computer to perform a task</a:t>
            </a:r>
          </a:p>
          <a:p>
            <a:pPr lvl="2"/>
            <a:r>
              <a:rPr lang="en-US" dirty="0" smtClean="0"/>
              <a:t>Calculates the income tax</a:t>
            </a:r>
          </a:p>
          <a:p>
            <a:pPr lvl="2"/>
            <a:r>
              <a:rPr lang="en-US" dirty="0" smtClean="0"/>
              <a:t>Simulates a space probe trajectory</a:t>
            </a:r>
          </a:p>
          <a:p>
            <a:pPr lvl="1"/>
            <a:r>
              <a:rPr lang="en-US" dirty="0" smtClean="0"/>
              <a:t>Software can also be referred as a Program</a:t>
            </a:r>
          </a:p>
          <a:p>
            <a:pPr lvl="1"/>
            <a:r>
              <a:rPr lang="en-US" dirty="0" smtClean="0"/>
              <a:t>They run on a computer</a:t>
            </a:r>
          </a:p>
          <a:p>
            <a:pPr lvl="2"/>
            <a:r>
              <a:rPr lang="en-US" dirty="0" smtClean="0"/>
              <a:t>But what do we mean by “computer” nowadays?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and platforms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64506"/>
            <a:ext cx="1747640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0219"/>
            <a:ext cx="1738352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9744"/>
            <a:ext cx="1738352" cy="137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5932"/>
            <a:ext cx="1738352" cy="13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" y="3268266"/>
            <a:ext cx="1738352" cy="13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268266"/>
            <a:ext cx="1738115" cy="13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268267"/>
            <a:ext cx="1738352" cy="13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64506"/>
            <a:ext cx="1691419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68265"/>
            <a:ext cx="1752600" cy="13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" y="4735710"/>
            <a:ext cx="1735952" cy="13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775600"/>
            <a:ext cx="1738115" cy="13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4775600"/>
            <a:ext cx="1738353" cy="13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66" y="4775600"/>
            <a:ext cx="1677253" cy="139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154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 ordinary day in </a:t>
            </a:r>
            <a:r>
              <a:rPr lang="en-US" dirty="0" err="1" smtClean="0">
                <a:solidFill>
                  <a:srgbClr val="FFFF00"/>
                </a:solidFill>
              </a:rPr>
              <a:t>Annita’s</a:t>
            </a:r>
            <a:r>
              <a:rPr lang="en-US" dirty="0" smtClean="0">
                <a:solidFill>
                  <a:srgbClr val="FFFF00"/>
                </a:solidFill>
              </a:rPr>
              <a:t> life…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66" y="3268267"/>
            <a:ext cx="1677253" cy="13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5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platforms can we program?</a:t>
            </a:r>
            <a:endParaRPr lang="en-US" dirty="0"/>
          </a:p>
        </p:txBody>
      </p:sp>
      <p:pic>
        <p:nvPicPr>
          <p:cNvPr id="70658" name="Picture 2" descr="http://www.caretransitions.com/Portals/1845/images/question-mark-man.jpg"/>
          <p:cNvPicPr>
            <a:picLocks noChangeAspect="1" noChangeArrowheads="1"/>
          </p:cNvPicPr>
          <p:nvPr/>
        </p:nvPicPr>
        <p:blipFill>
          <a:blip r:embed="rId2" cstate="print"/>
          <a:srcRect l="7143" t="3681" r="2381" b="4282"/>
          <a:stretch>
            <a:fillRect/>
          </a:stretch>
        </p:blipFill>
        <p:spPr bwMode="auto">
          <a:xfrm>
            <a:off x="2895600" y="2895600"/>
            <a:ext cx="2895600" cy="1905000"/>
          </a:xfrm>
          <a:prstGeom prst="rect">
            <a:avLst/>
          </a:prstGeom>
          <a:noFill/>
        </p:spPr>
      </p:pic>
      <p:pic>
        <p:nvPicPr>
          <p:cNvPr id="70660" name="Picture 4" descr="http://ih.constantcontact.com/fs039/1101424782284/img/992.jpg?a=1107064839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1070236" cy="1143000"/>
          </a:xfrm>
          <a:prstGeom prst="rect">
            <a:avLst/>
          </a:prstGeom>
          <a:noFill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438400"/>
            <a:ext cx="21128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1371600" cy="23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https://encrypted-tbn1.gstatic.com/images?q=tbn:ANd9GcTgxu4tcCC8sel0IHarubDqH8HadBiucuHivVaQC_3KwvobTqX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209800"/>
            <a:ext cx="1343025" cy="1611631"/>
          </a:xfrm>
          <a:prstGeom prst="rect">
            <a:avLst/>
          </a:prstGeom>
          <a:noFill/>
        </p:spPr>
      </p:pic>
      <p:pic>
        <p:nvPicPr>
          <p:cNvPr id="70666" name="Picture 10" descr="http://2.bp.blogspot.com/-PmRZXhO5nxU/UUfan_3QEJI/AAAAAAAAAZU/usC8HOfBwII/s640/sports-cars-McLaren-P1-Cars-to-Wait-supercars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5257800"/>
            <a:ext cx="2209800" cy="1473200"/>
          </a:xfrm>
          <a:prstGeom prst="rect">
            <a:avLst/>
          </a:prstGeom>
          <a:noFill/>
        </p:spPr>
      </p:pic>
      <p:pic>
        <p:nvPicPr>
          <p:cNvPr id="30722" name="Picture 2" descr="https://encrypted-tbn2.gstatic.com/images?q=tbn:ANd9GcR2CgT5pczQ2qwD00JO2VKHV3G2Ogd1fummYY1cB9HuYHfHMPDtf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5720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25321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4000" dirty="0"/>
              <a:t>What </a:t>
            </a:r>
            <a:r>
              <a:rPr lang="en-US" sz="4000" dirty="0" smtClean="0"/>
              <a:t>abilities should an </a:t>
            </a:r>
            <a:br>
              <a:rPr lang="en-US" sz="4000" dirty="0" smtClean="0"/>
            </a:br>
            <a:r>
              <a:rPr lang="en-US" sz="4000" dirty="0" smtClean="0"/>
              <a:t>useful </a:t>
            </a:r>
            <a:r>
              <a:rPr lang="en-US" sz="4000" dirty="0"/>
              <a:t>program </a:t>
            </a:r>
            <a:r>
              <a:rPr lang="en-US" sz="4000" dirty="0" smtClean="0"/>
              <a:t>have?</a:t>
            </a:r>
            <a:endParaRPr lang="en-US" sz="40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2667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81970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5616</TotalTime>
  <Words>743</Words>
  <Application>Microsoft Office PowerPoint</Application>
  <PresentationFormat>On-screen Show (4:3)</PresentationFormat>
  <Paragraphs>205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PowerPoint Presentation</vt:lpstr>
      <vt:lpstr>Chapter 1: Introduction to Computers and Java</vt:lpstr>
      <vt:lpstr>Chapter Outline</vt:lpstr>
      <vt:lpstr>Computer Systems</vt:lpstr>
      <vt:lpstr>Hardware</vt:lpstr>
      <vt:lpstr>Software</vt:lpstr>
      <vt:lpstr>Hardware and platforms</vt:lpstr>
      <vt:lpstr>What platforms can we program?</vt:lpstr>
      <vt:lpstr>What abilities should an  useful program have?</vt:lpstr>
      <vt:lpstr>PowerPoint Presentation</vt:lpstr>
      <vt:lpstr>Programming Languages</vt:lpstr>
      <vt:lpstr>PowerPoint Presentation</vt:lpstr>
      <vt:lpstr>Basic programming steps </vt:lpstr>
      <vt:lpstr>Interpreter / compiler</vt:lpstr>
      <vt:lpstr>A small problem in this picture…</vt:lpstr>
      <vt:lpstr>Why is this a problem?</vt:lpstr>
      <vt:lpstr>Java Features</vt:lpstr>
      <vt:lpstr>Java is an Interpreted Language</vt:lpstr>
      <vt:lpstr>Platform Independent</vt:lpstr>
      <vt:lpstr>Notes on Interpreting Code</vt:lpstr>
      <vt:lpstr>Writing your Java Program</vt:lpstr>
      <vt:lpstr>Before writing our first Java program, let’s ask ourselves:</vt:lpstr>
      <vt:lpstr>You could use notepad-like editors</vt:lpstr>
      <vt:lpstr>But we really should  be using an IDE!</vt:lpstr>
      <vt:lpstr>PowerPoint Presentation</vt:lpstr>
      <vt:lpstr>PowerPoint Presentation</vt:lpstr>
      <vt:lpstr>NetBeans Installation Instructions </vt:lpstr>
      <vt:lpstr>Compiling and Running your Java Program</vt:lpstr>
      <vt:lpstr>Manually Compiling a Java code</vt:lpstr>
      <vt:lpstr>Running the java class</vt:lpstr>
      <vt:lpstr>Video Library</vt:lpstr>
      <vt:lpstr>Compiling and Running Our First Java Code</vt:lpstr>
      <vt:lpstr>Computing how much you will earn in a week of work</vt:lpstr>
      <vt:lpstr>Our First Java Code</vt:lpstr>
      <vt:lpstr>Our First Java Code</vt:lpstr>
      <vt:lpstr>Manually Compiling a Java code</vt:lpstr>
      <vt:lpstr>Running the java class</vt:lpstr>
      <vt:lpstr>Using IDEs to develop, compile, debug, and running your Java code</vt:lpstr>
      <vt:lpstr>Exploring NetBeans</vt:lpstr>
      <vt:lpstr>The Java Language</vt:lpstr>
      <vt:lpstr>The Java Reserved Words</vt:lpstr>
      <vt:lpstr>The Java Reserved Words</vt:lpstr>
      <vt:lpstr>PowerPoint Presentation</vt:lpstr>
      <vt:lpstr>Any Questions?</vt:lpstr>
    </vt:vector>
  </TitlesOfParts>
  <Company>Westinghouse Electric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ferreipb</dc:creator>
  <cp:lastModifiedBy>ferreipb</cp:lastModifiedBy>
  <cp:revision>129</cp:revision>
  <dcterms:created xsi:type="dcterms:W3CDTF">2013-07-06T22:37:30Z</dcterms:created>
  <dcterms:modified xsi:type="dcterms:W3CDTF">2017-12-03T18:13:32Z</dcterms:modified>
</cp:coreProperties>
</file>